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79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797382439811448"/>
          <c:y val="0.17674665666791659"/>
          <c:w val="0.65336477471566057"/>
          <c:h val="0.51237319296966666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Sheet1!$A$1:$D$1</c:f>
              <c:strCache>
                <c:ptCount val="4"/>
                <c:pt idx="0">
                  <c:v>parinte</c:v>
                </c:pt>
                <c:pt idx="1">
                  <c:v>bunici</c:v>
                </c:pt>
                <c:pt idx="2">
                  <c:v>unchi/matusi</c:v>
                </c:pt>
                <c:pt idx="3">
                  <c:v>frati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841</c:v>
                </c:pt>
                <c:pt idx="1">
                  <c:v>252</c:v>
                </c:pt>
                <c:pt idx="2">
                  <c:v>57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43211395450569"/>
          <c:y val="0.70161157357032256"/>
          <c:w val="0.38970663823272111"/>
          <c:h val="0.27206595091202435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Sheet1!$A$1:$D$1</c:f>
              <c:strCache>
                <c:ptCount val="4"/>
                <c:pt idx="0">
                  <c:v>prescolari</c:v>
                </c:pt>
                <c:pt idx="1">
                  <c:v>inv. primar</c:v>
                </c:pt>
                <c:pt idx="2">
                  <c:v>inv. gimnazial</c:v>
                </c:pt>
                <c:pt idx="3">
                  <c:v>inv. liceal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91</c:v>
                </c:pt>
                <c:pt idx="1">
                  <c:v>279</c:v>
                </c:pt>
                <c:pt idx="2">
                  <c:v>444</c:v>
                </c:pt>
                <c:pt idx="3">
                  <c:v>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80896"/>
        <c:axId val="7282688"/>
      </c:barChart>
      <c:catAx>
        <c:axId val="728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282688"/>
        <c:crosses val="autoZero"/>
        <c:auto val="1"/>
        <c:lblAlgn val="ctr"/>
        <c:lblOffset val="100"/>
        <c:noMultiLvlLbl val="0"/>
      </c:catAx>
      <c:valAx>
        <c:axId val="728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8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7546F-391D-445E-8DC0-50E6CBA5ACF5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16DC0-802C-4A6C-A39C-6ABB4E0F874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90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Tele </a:t>
            </a:r>
            <a:r>
              <a:rPr lang="en-US" dirty="0" err="1" smtClean="0"/>
              <a:t>trimise</a:t>
            </a:r>
            <a:r>
              <a:rPr lang="en-US" baseline="0" dirty="0" smtClean="0"/>
              <a:t> 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6DC0-802C-4A6C-A39C-6ABB4E0F874B}" type="slidenum">
              <a:rPr lang="ro-RO" smtClean="0"/>
              <a:pPr/>
              <a:t>4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2A9816-4916-4215-985F-E9F312A23E42}" type="datetimeFigureOut">
              <a:rPr lang="ro-RO" smtClean="0"/>
              <a:pPr/>
              <a:t>10.09.2014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AFBF6E-C1CD-4503-9755-82D5FA2D5DA3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8600"/>
            <a:ext cx="2536158" cy="18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U_flag_LLP_EN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29135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81000"/>
            <a:ext cx="1219200" cy="118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4953000"/>
            <a:ext cx="7772400" cy="8921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effectLst/>
                <a:latin typeface="Arial Rounded MT Bold" pitchFamily="34" charset="0"/>
              </a:rPr>
              <a:t>ASOCIATIA  Pro</a:t>
            </a:r>
            <a:r>
              <a:rPr lang="ro-RO" sz="2000" dirty="0" smtClean="0">
                <a:effectLst/>
                <a:latin typeface="Arial Rounded MT Bold" pitchFamily="34" charset="0"/>
              </a:rPr>
              <a:t>f</a:t>
            </a:r>
            <a:r>
              <a:rPr lang="en-US" sz="2000" dirty="0" err="1" smtClean="0">
                <a:effectLst/>
                <a:latin typeface="Arial Rounded MT Bold" pitchFamily="34" charset="0"/>
              </a:rPr>
              <a:t>amilia</a:t>
            </a:r>
            <a:r>
              <a:rPr lang="en-US" sz="2000" dirty="0" smtClean="0">
                <a:effectLst/>
                <a:latin typeface="Arial Rounded MT Bold" pitchFamily="34" charset="0"/>
              </a:rPr>
              <a:t>, Rm. V</a:t>
            </a:r>
            <a:r>
              <a:rPr lang="ro-RO" sz="2000" dirty="0" smtClean="0">
                <a:effectLst/>
                <a:latin typeface="Arial Rounded MT Bold" pitchFamily="34" charset="0"/>
              </a:rPr>
              <a:t>â</a:t>
            </a:r>
            <a:r>
              <a:rPr lang="en-US" sz="2000" dirty="0" err="1" smtClean="0">
                <a:effectLst/>
                <a:latin typeface="Arial Rounded MT Bold" pitchFamily="34" charset="0"/>
              </a:rPr>
              <a:t>lcea</a:t>
            </a:r>
            <a:r>
              <a:rPr lang="en-US" sz="2000" b="0" dirty="0" smtClean="0">
                <a:effectLst/>
                <a:latin typeface="Arial Rounded MT Bold" pitchFamily="34" charset="0"/>
              </a:rPr>
              <a:t/>
            </a:r>
            <a:br>
              <a:rPr lang="en-US" sz="2000" b="0" dirty="0" smtClean="0">
                <a:effectLst/>
                <a:latin typeface="Arial Rounded MT Bold" pitchFamily="34" charset="0"/>
              </a:rPr>
            </a:br>
            <a:r>
              <a:rPr lang="en-US" sz="2000" b="0" dirty="0" smtClean="0">
                <a:effectLst/>
                <a:latin typeface="Arial Rounded MT Bold" pitchFamily="34" charset="0"/>
              </a:rPr>
              <a:t/>
            </a:r>
            <a:br>
              <a:rPr lang="en-US" sz="2000" b="0" dirty="0" smtClean="0">
                <a:effectLst/>
                <a:latin typeface="Arial Rounded MT Bold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o-RO" sz="2200" b="0" dirty="0">
              <a:latin typeface="Arial Rounded MT 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 Rounded MT Bold" pitchFamily="34" charset="0"/>
              </a:rPr>
              <a:t>T.A.T.I – Training for Adults Trainers for Infancy</a:t>
            </a:r>
            <a:endParaRPr lang="ro-RO" sz="4400" dirty="0">
              <a:latin typeface="Arial Rounded MT Bold" pitchFamily="34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990600" y="5562600"/>
            <a:ext cx="6705600" cy="10715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Arial" pitchFamily="34" charset="0"/>
              <a:buNone/>
              <a:defRPr/>
            </a:pPr>
            <a:r>
              <a:rPr lang="ro-RO" sz="1200" dirty="0" smtClean="0">
                <a:latin typeface="Arial Narrow" pitchFamily="34" charset="0"/>
              </a:rPr>
              <a:t>Proiect realizat cu sprijinul financiar primit în cadrul Programului ”Învățare pe Tot Parcursul Vieții”. Conținutul acestui material reprezintă responsabilitatea exclusivă a autorului. ANPCDEFP și Comisia Europeană nu sunt responsabile pentru modul în care informația este folosită.</a:t>
            </a:r>
            <a:endParaRPr lang="en-US" sz="1200" dirty="0" smtClean="0">
              <a:latin typeface="Arial Narrow" pitchFamily="34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1200" dirty="0" smtClean="0">
                <a:latin typeface="Arial Narrow" pitchFamily="34" charset="0"/>
              </a:rPr>
              <a:t> 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1200" dirty="0" smtClean="0">
                <a:latin typeface="Arial Narrow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98080" cy="914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2.  </a:t>
            </a:r>
            <a:r>
              <a:rPr lang="pt-PT" sz="2400" b="1" dirty="0" smtClean="0">
                <a:effectLst/>
                <a:latin typeface="Arial" pitchFamily="34" charset="0"/>
                <a:cs typeface="Arial" pitchFamily="34" charset="0"/>
              </a:rPr>
              <a:t>Ce comportamente și moduri trebuie să adopte adulții pentru a satisface aceste nevoi?</a:t>
            </a:r>
            <a:endParaRPr lang="ro-RO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864608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u="sng" dirty="0" err="1" smtClean="0">
                <a:latin typeface="Arial" pitchFamily="34" charset="0"/>
                <a:cs typeface="Arial" pitchFamily="34" charset="0"/>
              </a:rPr>
              <a:t>Cadrele</a:t>
            </a:r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u="sng" dirty="0" err="1" smtClean="0">
                <a:latin typeface="Arial" pitchFamily="34" charset="0"/>
                <a:cs typeface="Arial" pitchFamily="34" charset="0"/>
              </a:rPr>
              <a:t>didactice</a:t>
            </a:r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 spun:</a:t>
            </a:r>
          </a:p>
          <a:p>
            <a:r>
              <a:rPr lang="pt-PT" sz="12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să manifeste multă înțelegere, să găsească în noi persoane cărora se pot confesa;</a:t>
            </a:r>
            <a:endParaRPr lang="ro-RO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să ținem cont de situația lor (părinții plecați) atunci când îi evaluăm;</a:t>
            </a:r>
            <a:endParaRPr lang="ro-RO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adaptarea curriculară;</a:t>
            </a:r>
            <a:endParaRPr lang="ro-RO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să ne găsim timp să comunicăm cu elevii; sa criticăm comportamentul și nu copilul;</a:t>
            </a:r>
            <a:endParaRPr lang="ro-RO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1200" dirty="0" smtClean="0">
                <a:latin typeface="Arial" pitchFamily="34" charset="0"/>
                <a:cs typeface="Arial" pitchFamily="34" charset="0"/>
              </a:rPr>
              <a:t>- grupuri suport de consiliere;</a:t>
            </a:r>
          </a:p>
          <a:p>
            <a:r>
              <a:rPr lang="ro-RO" sz="1200" dirty="0" smtClean="0">
                <a:latin typeface="Arial" pitchFamily="34" charset="0"/>
                <a:cs typeface="Arial" pitchFamily="34" charset="0"/>
              </a:rPr>
              <a:t>- atitudinea profesorilor/părinților rămași;</a:t>
            </a:r>
          </a:p>
          <a:p>
            <a:r>
              <a:rPr lang="ro-RO" sz="1200" dirty="0" smtClean="0">
                <a:latin typeface="Arial" pitchFamily="34" charset="0"/>
                <a:cs typeface="Arial" pitchFamily="34" charset="0"/>
              </a:rPr>
              <a:t>- să fie adus un consilier la orele de dirigenție;</a:t>
            </a:r>
          </a:p>
          <a:p>
            <a:r>
              <a:rPr lang="ro-RO" sz="1200" dirty="0" smtClean="0">
                <a:latin typeface="Arial" pitchFamily="34" charset="0"/>
                <a:cs typeface="Arial" pitchFamily="34" charset="0"/>
              </a:rPr>
              <a:t>- comunicare eficientă părinți-copii, profesori-copii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(eventual modificarea cadrului de realizare a ședințelor cu părinții – să fie mai deschise, desfășurate într-o atmosferă prietenească);</a:t>
            </a:r>
            <a:endParaRPr lang="ro-RO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1200" dirty="0" smtClean="0">
                <a:latin typeface="Arial" pitchFamily="34" charset="0"/>
                <a:cs typeface="Arial" pitchFamily="34" charset="0"/>
              </a:rPr>
              <a:t>- înțelegere din partea părinților;</a:t>
            </a:r>
          </a:p>
          <a:p>
            <a:r>
              <a:rPr lang="pt-PT" sz="1200" dirty="0" smtClean="0">
                <a:latin typeface="Arial" pitchFamily="34" charset="0"/>
                <a:cs typeface="Arial" pitchFamily="34" charset="0"/>
              </a:rPr>
              <a:t>- ”umplerea” timpului liber cu activități atractive</a:t>
            </a:r>
            <a:endParaRPr lang="ro-RO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200" dirty="0" smtClean="0">
                <a:latin typeface="Arial" pitchFamily="34" charset="0"/>
                <a:cs typeface="Arial" pitchFamily="34" charset="0"/>
              </a:rPr>
              <a:t>- acceptarea diferenței de opinie a elevilor de către adulți</a:t>
            </a:r>
            <a:endParaRPr lang="ro-RO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200" dirty="0" smtClean="0">
                <a:latin typeface="Arial" pitchFamily="34" charset="0"/>
                <a:cs typeface="Arial" pitchFamily="34" charset="0"/>
              </a:rPr>
              <a:t>- schimbarea mediului educațional pentru facilitarea comunicării (activități extracurriculare);</a:t>
            </a:r>
            <a:endParaRPr lang="ro-RO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200" dirty="0" smtClean="0">
                <a:latin typeface="Arial" pitchFamily="34" charset="0"/>
                <a:cs typeface="Arial" pitchFamily="34" charset="0"/>
              </a:rPr>
              <a:t>- identificarea copiilor cu nevoi, implicarea lor în diferite activități ale școlii (responsabilizare) - implicarea în activitățile extrașcolare, cultivarea valorilor morale;</a:t>
            </a:r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 descr="D:\Proiecte\TATI\f g sanitar 2 MIX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10200" y="1905000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2.  </a:t>
            </a:r>
            <a:r>
              <a:rPr lang="pt-PT" sz="2400" b="1" dirty="0" smtClean="0">
                <a:effectLst/>
                <a:latin typeface="Arial" pitchFamily="34" charset="0"/>
                <a:cs typeface="Arial" pitchFamily="34" charset="0"/>
              </a:rPr>
              <a:t>Ce comportamente și moduri trebuie să adopte adulții pentru a satisface aceste nevoi?</a:t>
            </a:r>
            <a:endParaRPr lang="ro-RO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Parintii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tutorii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spun: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 să fim înțelegători, să oferim dragoste, sprjin moral;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părintele să fie model pentru copilul său (să își modifice comportamentul – de ex. </a:t>
            </a:r>
            <a:r>
              <a:rPr lang="pt-PT" i="1" dirty="0" smtClean="0">
                <a:latin typeface="Arial" pitchFamily="34" charset="0"/>
                <a:cs typeface="Arial" pitchFamily="34" charset="0"/>
              </a:rPr>
              <a:t>Eu m-am lăsat de fumat, nu beau etc. pentru ca nici copilul meu să nu facă asta)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interesul părinților pentru activitățile copiilor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Proiecte\TATI\focus gr Plesoianu 2 MIX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pt-PT" sz="27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t-PT" sz="2700" b="1" dirty="0" smtClean="0">
                <a:latin typeface="Arial" pitchFamily="34" charset="0"/>
                <a:cs typeface="Arial" pitchFamily="34" charset="0"/>
              </a:rPr>
            </a:br>
            <a:r>
              <a:rPr lang="pt-PT" sz="2700" b="1" dirty="0" smtClean="0">
                <a:effectLst/>
                <a:latin typeface="Arial" pitchFamily="34" charset="0"/>
                <a:cs typeface="Arial" pitchFamily="34" charset="0"/>
              </a:rPr>
              <a:t>3. Ce comportamente și moduri adoptate de adulți blochează sau împiedică satisfacerea acestor nevoi</a:t>
            </a:r>
            <a:r>
              <a:rPr lang="pt-PT" sz="2400" b="1" dirty="0" smtClean="0">
                <a:effectLst/>
              </a:rPr>
              <a:t>?</a:t>
            </a:r>
            <a:r>
              <a:rPr lang="ro-RO" sz="2400" dirty="0" smtClean="0">
                <a:effectLst/>
              </a:rPr>
              <a:t/>
            </a:r>
            <a:br>
              <a:rPr lang="ro-RO" sz="2400" dirty="0" smtClean="0">
                <a:effectLst/>
              </a:rPr>
            </a:br>
            <a:endParaRPr lang="ro-RO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864608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u="sng" dirty="0" err="1" smtClean="0">
                <a:latin typeface="Arial" pitchFamily="34" charset="0"/>
                <a:cs typeface="Arial" pitchFamily="34" charset="0"/>
              </a:rPr>
              <a:t>Elevii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 spun:</a:t>
            </a: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 lipsa comunicării; - să ne înțeleagă;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 să impună mai puține reguli;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 unii profesori nu acordă atenție copiilor cu părinții plecați în străinătate;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 să nu facă profesorii discriminare pozitivă (să fim abordați la fel ca și ceilalți);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 părinții să aibă mai multă încredere în noi;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 modul de gândire dintre cele două generații (părinți-bunici) – pun prea multe restricții, nu empatizează cu ”vremurile” </a:t>
            </a:r>
            <a:r>
              <a:rPr lang="pt-PT" sz="1400" i="1" dirty="0" smtClean="0">
                <a:latin typeface="Arial" pitchFamily="34" charset="0"/>
                <a:cs typeface="Arial" pitchFamily="34" charset="0"/>
              </a:rPr>
              <a:t>(”pe vremea mea nu era așa”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 etc.)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 ne consideră prea mici (atât profesorii cît și părinții); - subestimarea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1400" dirty="0" smtClean="0">
                <a:latin typeface="Arial" pitchFamily="34" charset="0"/>
                <a:cs typeface="Arial" pitchFamily="34" charset="0"/>
              </a:rPr>
              <a:t>- exigențele părinților și profesorilor </a:t>
            </a:r>
            <a:r>
              <a:rPr lang="ro-RO" sz="1400" i="1" dirty="0" smtClean="0">
                <a:latin typeface="Arial" pitchFamily="34" charset="0"/>
                <a:cs typeface="Arial" pitchFamily="34" charset="0"/>
              </a:rPr>
              <a:t>(”trebuie să iei 10 chiar dacă nu poți”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), fără să asculte ce are copilul de spus; </a:t>
            </a:r>
          </a:p>
          <a:p>
            <a:r>
              <a:rPr lang="ro-RO" sz="1400" dirty="0" smtClean="0">
                <a:latin typeface="Arial" pitchFamily="34" charset="0"/>
                <a:cs typeface="Arial" pitchFamily="34" charset="0"/>
              </a:rPr>
              <a:t>- neascultarea de către adulți (profesori și tutori);</a:t>
            </a:r>
          </a:p>
          <a:p>
            <a:r>
              <a:rPr lang="ro-RO" sz="1400" dirty="0" smtClean="0">
                <a:latin typeface="Arial" pitchFamily="34" charset="0"/>
                <a:cs typeface="Arial" pitchFamily="34" charset="0"/>
              </a:rPr>
              <a:t>- responsabilitatea noastră </a:t>
            </a:r>
            <a:r>
              <a:rPr lang="ro-RO" sz="1400" i="1" dirty="0" smtClean="0">
                <a:latin typeface="Arial" pitchFamily="34" charset="0"/>
                <a:cs typeface="Arial" pitchFamily="34" charset="0"/>
              </a:rPr>
              <a:t>(”pentru noi pleacă”)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 – părinții se împlinesc prin noi</a:t>
            </a:r>
            <a:endParaRPr lang="ro-RO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Proiecte\TATI\f g Sanitar 1 ELEV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752600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1" dirty="0" smtClean="0">
                <a:effectLst/>
                <a:latin typeface="Arial" pitchFamily="34" charset="0"/>
                <a:cs typeface="Arial" pitchFamily="34" charset="0"/>
              </a:rPr>
              <a:t>3. Ce comportamente și moduri adoptate de adulți blochează sau împiedică satisfacerea acestor nevoi?</a:t>
            </a:r>
            <a:endParaRPr lang="ro-RO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788408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u="sng" dirty="0" err="1" smtClean="0">
                <a:latin typeface="Arial" pitchFamily="34" charset="0"/>
                <a:cs typeface="Arial" pitchFamily="34" charset="0"/>
              </a:rPr>
              <a:t>Cadrele</a:t>
            </a:r>
            <a:r>
              <a:rPr lang="en-US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u="sng" dirty="0" err="1" smtClean="0">
                <a:latin typeface="Arial" pitchFamily="34" charset="0"/>
                <a:cs typeface="Arial" pitchFamily="34" charset="0"/>
              </a:rPr>
              <a:t>didactice</a:t>
            </a:r>
            <a:r>
              <a:rPr lang="en-US" sz="1500" u="sng" dirty="0" smtClean="0">
                <a:latin typeface="Arial" pitchFamily="34" charset="0"/>
                <a:cs typeface="Arial" pitchFamily="34" charset="0"/>
              </a:rPr>
              <a:t> spun:</a:t>
            </a:r>
          </a:p>
          <a:p>
            <a:r>
              <a:rPr lang="pt-PT" sz="1500" dirty="0" smtClean="0">
                <a:latin typeface="Arial" pitchFamily="34" charset="0"/>
                <a:cs typeface="Arial" pitchFamily="34" charset="0"/>
              </a:rPr>
              <a:t>- nepăstrarea confidențialității când aceștia ni se confesează;</a:t>
            </a:r>
            <a:endParaRPr lang="ro-RO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500" dirty="0" smtClean="0">
                <a:latin typeface="Arial" pitchFamily="34" charset="0"/>
                <a:cs typeface="Arial" pitchFamily="34" charset="0"/>
              </a:rPr>
              <a:t>- lipsa disponibilitații de a-i asculta (timp);</a:t>
            </a:r>
            <a:endParaRPr lang="ro-RO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500" dirty="0" smtClean="0">
                <a:latin typeface="Arial" pitchFamily="34" charset="0"/>
                <a:cs typeface="Arial" pitchFamily="34" charset="0"/>
              </a:rPr>
              <a:t>- problemele noastre personale care se răsfrâng asupra elevilor;</a:t>
            </a:r>
            <a:endParaRPr lang="ro-RO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500" dirty="0" smtClean="0">
                <a:latin typeface="Arial" pitchFamily="34" charset="0"/>
                <a:cs typeface="Arial" pitchFamily="34" charset="0"/>
              </a:rPr>
              <a:t>- aglomerarea de sarcini profesionale.</a:t>
            </a:r>
            <a:endParaRPr lang="ro-RO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1500" dirty="0" smtClean="0">
                <a:latin typeface="Arial" pitchFamily="34" charset="0"/>
                <a:cs typeface="Arial" pitchFamily="34" charset="0"/>
              </a:rPr>
              <a:t>- când adultul nu mai poate asculta, plus faptul că uneori credem că ”știm totul” și ”ne scapă ceva”</a:t>
            </a:r>
          </a:p>
          <a:p>
            <a:r>
              <a:rPr lang="pt-PT" sz="1500" dirty="0" smtClean="0">
                <a:latin typeface="Arial" pitchFamily="34" charset="0"/>
                <a:cs typeface="Arial" pitchFamily="34" charset="0"/>
              </a:rPr>
              <a:t>- nerespectarea identității copiilor;</a:t>
            </a:r>
            <a:endParaRPr lang="ro-RO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500" dirty="0" smtClean="0">
                <a:latin typeface="Arial" pitchFamily="34" charset="0"/>
                <a:cs typeface="Arial" pitchFamily="34" charset="0"/>
              </a:rPr>
              <a:t>- nepăsarea;</a:t>
            </a:r>
            <a:endParaRPr lang="ro-RO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500" dirty="0" smtClean="0">
                <a:latin typeface="Arial" pitchFamily="34" charset="0"/>
                <a:cs typeface="Arial" pitchFamily="34" charset="0"/>
              </a:rPr>
              <a:t>- lipsa de comunicare;</a:t>
            </a:r>
            <a:endParaRPr lang="ro-RO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500" dirty="0" smtClean="0">
                <a:latin typeface="Arial" pitchFamily="34" charset="0"/>
                <a:cs typeface="Arial" pitchFamily="34" charset="0"/>
              </a:rPr>
              <a:t>- exigența/severitatea adulților;</a:t>
            </a:r>
            <a:endParaRPr lang="ro-RO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500" dirty="0" smtClean="0">
                <a:latin typeface="Arial" pitchFamily="34" charset="0"/>
                <a:cs typeface="Arial" pitchFamily="34" charset="0"/>
              </a:rPr>
              <a:t>- profesorii ar trebui mai întâi să explice/discute și mai apoi să dea pedepse elevilor (</a:t>
            </a:r>
            <a:r>
              <a:rPr lang="pt-PT" sz="1500" i="1" dirty="0" smtClean="0">
                <a:latin typeface="Arial" pitchFamily="34" charset="0"/>
                <a:cs typeface="Arial" pitchFamily="34" charset="0"/>
              </a:rPr>
              <a:t>răspuns dat de elev</a:t>
            </a:r>
            <a:r>
              <a:rPr lang="pt-PT" sz="1500" dirty="0" smtClean="0">
                <a:latin typeface="Arial" pitchFamily="34" charset="0"/>
                <a:cs typeface="Arial" pitchFamily="34" charset="0"/>
              </a:rPr>
              <a:t>)</a:t>
            </a:r>
            <a:endParaRPr lang="ro-RO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500" dirty="0" smtClean="0">
                <a:latin typeface="Arial" pitchFamily="34" charset="0"/>
                <a:cs typeface="Arial" pitchFamily="34" charset="0"/>
              </a:rPr>
              <a:t>- empatia – legătura între părinți și cadrul didactic</a:t>
            </a:r>
            <a:endParaRPr lang="ro-RO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Proiecte\TATI\focus gr Plesoianu 1 MIX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3800" y="2819400"/>
            <a:ext cx="3317875" cy="2488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PT" sz="2400" b="1" dirty="0" smtClean="0">
                <a:effectLst/>
                <a:latin typeface="Arial" pitchFamily="34" charset="0"/>
                <a:cs typeface="Arial" pitchFamily="34" charset="0"/>
              </a:rPr>
              <a:t>3. Ce comportamente și moduri adoptate de adulți blochează sau împiedică satisfacerea acestor nevoi?</a:t>
            </a:r>
            <a:endParaRPr lang="ro-RO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PT" u="sng" dirty="0" smtClean="0"/>
              <a:t>Parintii/tutorii spun:</a:t>
            </a:r>
          </a:p>
          <a:p>
            <a:r>
              <a:rPr lang="pt-PT" dirty="0" smtClean="0"/>
              <a:t>- atenție mai mare la anturajul elevului</a:t>
            </a:r>
            <a:endParaRPr lang="ro-RO" dirty="0" smtClean="0"/>
          </a:p>
          <a:p>
            <a:endParaRPr lang="ro-RO" dirty="0"/>
          </a:p>
        </p:txBody>
      </p:sp>
      <p:pic>
        <p:nvPicPr>
          <p:cNvPr id="6146" name="Picture 2" descr="D:\Proiecte\TATI\focus grup NB 2 MIX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3352800"/>
            <a:ext cx="5630208" cy="326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2108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>
                <a:effectLst/>
                <a:latin typeface="Arial" pitchFamily="34" charset="0"/>
                <a:cs typeface="Arial" pitchFamily="34" charset="0"/>
              </a:rPr>
              <a:t>4. </a:t>
            </a:r>
            <a:r>
              <a:rPr lang="pt-PT" sz="2400" b="1" dirty="0" smtClean="0">
                <a:effectLst/>
                <a:latin typeface="Arial" pitchFamily="34" charset="0"/>
                <a:cs typeface="Arial" pitchFamily="34" charset="0"/>
              </a:rPr>
              <a:t>Ce i se întâmplă unui copil când o nevoie de tip primar nu este înțeleasă sau este chiar blocată?</a:t>
            </a:r>
            <a:r>
              <a:rPr lang="ro-RO" sz="2400" dirty="0" smtClean="0"/>
              <a:t/>
            </a:r>
            <a:br>
              <a:rPr lang="ro-RO" sz="2400" dirty="0" smtClean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Elevii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spun: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 mă supăr;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 îmi rezolv nevoia în alt mod;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încerc să vorbesc, să explic/să îi conving, ce nevoie am, cedez eu dar mă simt neplăcut;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le reproșez;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am devenit mai tristă.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endParaRPr lang="ro-RO" dirty="0" smtClean="0"/>
          </a:p>
          <a:p>
            <a:endParaRPr lang="ro-RO" dirty="0"/>
          </a:p>
        </p:txBody>
      </p:sp>
      <p:pic>
        <p:nvPicPr>
          <p:cNvPr id="5" name="Picture 5" descr="D:\Proiecte\TATI\focus grup elevi Oltchim 1 ELE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smtClean="0">
                <a:effectLst/>
                <a:latin typeface="Arial" pitchFamily="34" charset="0"/>
                <a:cs typeface="Arial" pitchFamily="34" charset="0"/>
              </a:rPr>
              <a:t>4. </a:t>
            </a:r>
            <a:r>
              <a:rPr lang="pt-PT" sz="2400" b="1" dirty="0" smtClean="0">
                <a:effectLst/>
                <a:latin typeface="Arial" pitchFamily="34" charset="0"/>
                <a:cs typeface="Arial" pitchFamily="34" charset="0"/>
              </a:rPr>
              <a:t>Ce i se întâmplă unui copil când o nevoie de tip primar nu este înțeleasă sau este chiar blocată?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2672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Cadrele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didactice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spun:</a:t>
            </a:r>
          </a:p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poate adopta un comportament deviant (absenteism, anturaj, consum droguri, furt etc.)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nu-și cunoaște limitele, nu știe la ce să se raporteze.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 dependența de altă persoană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elevul adoptă comportamente deviante (fură);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copilul nu evoluează sănătos, armonios;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evitarea conștientizării unor lipsuri (la elevi);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copilul își modifică comportamentul contextual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Proiecte\TATI\Oltchi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98699"/>
            <a:ext cx="3905250" cy="2928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 smtClean="0">
                <a:effectLst/>
                <a:latin typeface="Arial" pitchFamily="34" charset="0"/>
                <a:cs typeface="Arial" pitchFamily="34" charset="0"/>
              </a:rPr>
              <a:t>4. </a:t>
            </a:r>
            <a:r>
              <a:rPr lang="pt-PT" sz="2400" b="1" dirty="0" smtClean="0">
                <a:effectLst/>
                <a:latin typeface="Arial" pitchFamily="34" charset="0"/>
                <a:cs typeface="Arial" pitchFamily="34" charset="0"/>
              </a:rPr>
              <a:t>Ce i se întâmplă unui copil când o nevoie de tip primar nu este înțeleasă sau este chiar blocată?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71628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Parintii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tutori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ro-RO" dirty="0" smtClean="0">
                <a:latin typeface="Arial" pitchFamily="34" charset="0"/>
                <a:cs typeface="Arial" pitchFamily="34" charset="0"/>
              </a:rPr>
              <a:t>se închide copilul și nu mai comunică;</a:t>
            </a:r>
          </a:p>
          <a:p>
            <a:pPr>
              <a:buNone/>
            </a:pPr>
            <a:endParaRPr lang="ro-RO" dirty="0"/>
          </a:p>
        </p:txBody>
      </p:sp>
      <p:pic>
        <p:nvPicPr>
          <p:cNvPr id="3074" name="Picture 2" descr="D:\Proiecte\TATI\FOCUS GRUP PEDAGOGIC 2 MIX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0400" y="2990850"/>
            <a:ext cx="4511675" cy="338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pt-PT" sz="2800" b="1" dirty="0" smtClean="0"/>
              <a:t> </a:t>
            </a:r>
            <a:r>
              <a:rPr lang="pt-PT" sz="2800" b="1" dirty="0" smtClean="0">
                <a:effectLst/>
                <a:latin typeface="Arial" pitchFamily="34" charset="0"/>
                <a:cs typeface="Arial" pitchFamily="34" charset="0"/>
              </a:rPr>
              <a:t>5. Care sunt prejudecățile care le au adulții față de educația copilului? 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0772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u="sng" dirty="0" err="1" smtClean="0">
                <a:latin typeface="Arial" pitchFamily="34" charset="0"/>
                <a:cs typeface="Arial" pitchFamily="34" charset="0"/>
              </a:rPr>
              <a:t>Elevii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 spun:</a:t>
            </a:r>
          </a:p>
          <a:p>
            <a:r>
              <a:rPr lang="pt-PT" sz="1800" dirty="0" smtClean="0">
                <a:latin typeface="Arial" pitchFamily="34" charset="0"/>
                <a:cs typeface="Arial" pitchFamily="34" charset="0"/>
              </a:rPr>
              <a:t>- nu cunosc specificul vârstei și al societății;</a:t>
            </a:r>
            <a:endParaRPr lang="ro-R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800" dirty="0" smtClean="0">
                <a:latin typeface="Arial" pitchFamily="34" charset="0"/>
                <a:cs typeface="Arial" pitchFamily="34" charset="0"/>
              </a:rPr>
              <a:t>- aduc în discuție ”vremurile”;</a:t>
            </a:r>
            <a:endParaRPr lang="ro-R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800" dirty="0" smtClean="0">
                <a:latin typeface="Arial" pitchFamily="34" charset="0"/>
                <a:cs typeface="Arial" pitchFamily="34" charset="0"/>
              </a:rPr>
              <a:t>- au prejudecăți legat de haine, frizuri, machiaj (atât părinții cât și profesorii)</a:t>
            </a:r>
            <a:endParaRPr lang="ro-R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800" dirty="0" smtClean="0">
                <a:latin typeface="Arial" pitchFamily="34" charset="0"/>
                <a:cs typeface="Arial" pitchFamily="34" charset="0"/>
              </a:rPr>
              <a:t>- părinții spun ”fac pentru tine”</a:t>
            </a:r>
            <a:endParaRPr lang="ro-R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800" dirty="0" smtClean="0">
                <a:latin typeface="Arial" pitchFamily="34" charset="0"/>
                <a:cs typeface="Arial" pitchFamily="34" charset="0"/>
              </a:rPr>
              <a:t>- să nu ne mai reproșeze/strige că ne trimit mereu bani;</a:t>
            </a:r>
            <a:endParaRPr lang="ro-R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800" dirty="0" smtClean="0">
                <a:latin typeface="Arial" pitchFamily="34" charset="0"/>
                <a:cs typeface="Arial" pitchFamily="34" charset="0"/>
              </a:rPr>
              <a:t>- să nu folosească fraze ca: </a:t>
            </a:r>
            <a:r>
              <a:rPr lang="pt-PT" sz="1800" i="1" dirty="0" smtClean="0">
                <a:latin typeface="Arial" pitchFamily="34" charset="0"/>
                <a:cs typeface="Arial" pitchFamily="34" charset="0"/>
              </a:rPr>
              <a:t>”eu știu mai bine decât tine”, „eu am trecut prin asta”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etc.</a:t>
            </a:r>
            <a:endParaRPr lang="ro-R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800" dirty="0" smtClean="0">
                <a:latin typeface="Arial" pitchFamily="34" charset="0"/>
                <a:cs typeface="Arial" pitchFamily="34" charset="0"/>
              </a:rPr>
              <a:t>- ar trebui să asculte și părerea noastră;</a:t>
            </a:r>
            <a:endParaRPr lang="ro-R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800" dirty="0" smtClean="0">
                <a:latin typeface="Arial" pitchFamily="34" charset="0"/>
                <a:cs typeface="Arial" pitchFamily="34" charset="0"/>
              </a:rPr>
              <a:t>- părinții noștri ne spun că și ei și-au ascultat părinții.</a:t>
            </a:r>
            <a:endParaRPr lang="ro-R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o-RO" sz="1800" dirty="0" smtClean="0">
                <a:latin typeface="Arial" pitchFamily="34" charset="0"/>
                <a:cs typeface="Arial" pitchFamily="34" charset="0"/>
              </a:rPr>
              <a:t>copilul se închide, devine depresiv, dependent (tutun, alcool, droguri), probleme de comportament</a:t>
            </a:r>
          </a:p>
          <a:p>
            <a:r>
              <a:rPr lang="ro-RO" sz="1800" dirty="0" smtClean="0">
                <a:latin typeface="Arial" pitchFamily="34" charset="0"/>
                <a:cs typeface="Arial" pitchFamily="34" charset="0"/>
              </a:rPr>
              <a:t>- ne etichetează la fel ca pe ei, ne obligă să facem meditație la materia lor, profesorii consideră că dacă frecventăm un anturaj greșit, ne strică; </a:t>
            </a:r>
          </a:p>
          <a:p>
            <a:r>
              <a:rPr lang="ro-RO" sz="1800" dirty="0" smtClean="0">
                <a:latin typeface="Arial" pitchFamily="34" charset="0"/>
                <a:cs typeface="Arial" pitchFamily="34" charset="0"/>
              </a:rPr>
              <a:t>- profesorii au ”etaloane” (ne raportează la ele), iar părinții, la fel (în funcție de nerealizările lor).</a:t>
            </a:r>
            <a:endParaRPr lang="ro-RO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://1.bp.blogspot.com/-tTc3hF_imV0/Tom8HNHBlGI/AAAAAAAAAT4/W2IiCCJTeVE/s320/no-prejud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33400"/>
            <a:ext cx="1639398" cy="1667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sz="2800" b="1" dirty="0" smtClean="0">
                <a:effectLst/>
                <a:latin typeface="Arial" pitchFamily="34" charset="0"/>
                <a:cs typeface="Arial" pitchFamily="34" charset="0"/>
              </a:rPr>
              <a:t>5. Care sunt prejudecățile care le au adulții față de educația copilului?</a:t>
            </a:r>
            <a:endParaRPr lang="ro-R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PT" u="sng" dirty="0" smtClean="0">
                <a:latin typeface="Arial" pitchFamily="34" charset="0"/>
                <a:cs typeface="Arial" pitchFamily="34" charset="0"/>
              </a:rPr>
              <a:t>Cadrele didactice spun:</a:t>
            </a:r>
          </a:p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ne impunem prea imperativ punctul de vedere (autoritate excesivă) și nu ascultăm și punctul de vedere al elevilor;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nu le încurajăm exprimarea părerilor personale;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avem prejudecăți că ei nu au valori, că nu învață, că sunt o generație pierdută etc.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 ideea că reușești în viață doar cu studii superioare, chiar dacă copilul nu vrea, i se cere copilului să facă mai mult sau profesia;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autoritatea/impulsivitatea adulților (părinți/tutori, profesorilor) – pe principiul </a:t>
            </a:r>
            <a:r>
              <a:rPr lang="pt-PT" i="1" dirty="0" smtClean="0">
                <a:latin typeface="Arial" pitchFamily="34" charset="0"/>
                <a:cs typeface="Arial" pitchFamily="34" charset="0"/>
              </a:rPr>
              <a:t>”eu te-am facut, eu te omor”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așteptări prea mari de la copii;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nerespectarea nevoilor copiilor și personalității acestora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endParaRPr lang="ro-RO" dirty="0"/>
          </a:p>
        </p:txBody>
      </p:sp>
      <p:pic>
        <p:nvPicPr>
          <p:cNvPr id="5" name="Picture 2" descr="D:\Proiecte\TATI\oltchim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effectLst/>
                <a:latin typeface="Arial" pitchFamily="34" charset="0"/>
                <a:cs typeface="Arial" pitchFamily="34" charset="0"/>
              </a:rPr>
              <a:t>Scurta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/>
                <a:latin typeface="Arial" pitchFamily="34" charset="0"/>
                <a:cs typeface="Arial" pitchFamily="34" charset="0"/>
              </a:rPr>
              <a:t>statistica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/>
                <a:latin typeface="Arial" pitchFamily="34" charset="0"/>
                <a:cs typeface="Arial" pitchFamily="34" charset="0"/>
              </a:rPr>
              <a:t>despre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/>
                <a:latin typeface="Arial" pitchFamily="34" charset="0"/>
                <a:cs typeface="Arial" pitchFamily="34" charset="0"/>
              </a:rPr>
              <a:t>copiii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 cu </a:t>
            </a:r>
            <a:r>
              <a:rPr lang="en-US" sz="3200" b="1" dirty="0" err="1" smtClean="0">
                <a:effectLst/>
                <a:latin typeface="Arial" pitchFamily="34" charset="0"/>
                <a:cs typeface="Arial" pitchFamily="34" charset="0"/>
              </a:rPr>
              <a:t>parintii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/>
                <a:latin typeface="Arial" pitchFamily="34" charset="0"/>
                <a:cs typeface="Arial" pitchFamily="34" charset="0"/>
              </a:rPr>
              <a:t>plecati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lang="en-US" sz="3200" b="1" dirty="0" err="1" smtClean="0">
                <a:effectLst/>
                <a:latin typeface="Arial" pitchFamily="34" charset="0"/>
                <a:cs typeface="Arial" pitchFamily="34" charset="0"/>
              </a:rPr>
              <a:t>strainatate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effectLst/>
                <a:latin typeface="Arial" pitchFamily="34" charset="0"/>
                <a:cs typeface="Arial" pitchFamily="34" charset="0"/>
              </a:rPr>
              <a:t>mun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. Rm. </a:t>
            </a:r>
            <a:r>
              <a:rPr lang="en-US" sz="3200" b="1" dirty="0" err="1" smtClean="0">
                <a:effectLst/>
                <a:latin typeface="Arial" pitchFamily="34" charset="0"/>
                <a:cs typeface="Arial" pitchFamily="34" charset="0"/>
              </a:rPr>
              <a:t>Valcea</a:t>
            </a:r>
            <a:endParaRPr lang="ro-RO" sz="3200" b="1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505209"/>
              </p:ext>
            </p:extLst>
          </p:nvPr>
        </p:nvGraphicFramePr>
        <p:xfrm>
          <a:off x="609600" y="1828800"/>
          <a:ext cx="66484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800" b="1" dirty="0" smtClean="0">
                <a:effectLst/>
                <a:latin typeface="Arial" pitchFamily="34" charset="0"/>
                <a:cs typeface="Arial" pitchFamily="34" charset="0"/>
              </a:rPr>
              <a:t>5. Care sunt prejudecățile care le au adulții față de educația copilului?</a:t>
            </a:r>
            <a:endParaRPr lang="ro-R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8199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o-RO" sz="3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PT" sz="3000" u="sng" dirty="0" smtClean="0">
                <a:latin typeface="Times New Roman" pitchFamily="18" charset="0"/>
                <a:cs typeface="Times New Roman" pitchFamily="18" charset="0"/>
              </a:rPr>
              <a:t>Parintii/tutorii spun:</a:t>
            </a:r>
          </a:p>
          <a:p>
            <a:r>
              <a:rPr lang="pt-PT" sz="3000" dirty="0" smtClean="0">
                <a:latin typeface="Times New Roman" pitchFamily="18" charset="0"/>
                <a:cs typeface="Times New Roman" pitchFamily="18" charset="0"/>
              </a:rPr>
              <a:t>- folosirea pildelor în cadrul familiei (ținerea de ”teorii” cu privire la un anumit comportament considerat greșit).</a:t>
            </a:r>
            <a:endParaRPr lang="ro-RO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www.is-there-a-god.info/graphics/rightandwrong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87240"/>
            <a:ext cx="51435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Ce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putem</a:t>
            </a:r>
            <a:r>
              <a:rPr lang="en-US" dirty="0" smtClean="0">
                <a:effectLst/>
              </a:rPr>
              <a:t> face?</a:t>
            </a:r>
            <a:endParaRPr lang="ro-RO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301557"/>
            <a:ext cx="6400800" cy="4525963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Reducerea stării de 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es la nive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ul familiei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Prevenirea apariției tulburarilor la nivel psihic,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omportamental, atitudinal în rândul membrilor familei de origine cât și familei lărgite </a:t>
            </a:r>
          </a:p>
          <a:p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</a:t>
            </a:r>
            <a:r>
              <a:rPr lang="en-US" dirty="0" smtClean="0"/>
              <a:t>…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Realizarea de sesiuni de consiliere individuală si de grup cu elevii cu părinții plecați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Proiecte europene/ finanțate la nivel local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Formarea cadrelor didactice 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Modele de bune practici (informare, implementare)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Programele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tipul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o-RO" i="1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coala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rintilor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Educ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 a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Tehnici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eficient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membrii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familiei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/tutorii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și acasă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Colectia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practici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T.A.T.I.</a:t>
            </a:r>
          </a:p>
          <a:p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Scurta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statistica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despre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copiii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cu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parintii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plecati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strainatate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mun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. Rm.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Valcea</a:t>
            </a:r>
            <a:endParaRPr lang="ro-RO" sz="2800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48593"/>
              </p:ext>
            </p:extLst>
          </p:nvPr>
        </p:nvGraphicFramePr>
        <p:xfrm>
          <a:off x="533400" y="16002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Alte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date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despre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copiii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cu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parintii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plecati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strainatate</a:t>
            </a:r>
            <a:endParaRPr lang="ro-RO" sz="28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copii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care 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parintii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plecati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datele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trimise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scoli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catre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CJRAE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Valcea</a:t>
            </a:r>
            <a:r>
              <a:rPr lang="en-US" dirty="0" smtClean="0"/>
              <a:t>): 1189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Statut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casatoriti</a:t>
            </a:r>
            <a:r>
              <a:rPr lang="en-US" dirty="0" smtClean="0"/>
              <a:t>: 871</a:t>
            </a:r>
          </a:p>
          <a:p>
            <a:pPr>
              <a:buFontTx/>
              <a:buChar char="-"/>
            </a:pPr>
            <a:r>
              <a:rPr lang="en-US" dirty="0" err="1" smtClean="0"/>
              <a:t>divortati</a:t>
            </a:r>
            <a:r>
              <a:rPr lang="en-US" dirty="0" smtClean="0"/>
              <a:t>: 229</a:t>
            </a:r>
          </a:p>
          <a:p>
            <a:pPr>
              <a:buFontTx/>
              <a:buChar char="-"/>
            </a:pPr>
            <a:r>
              <a:rPr lang="en-US" dirty="0" err="1" smtClean="0"/>
              <a:t>necasatoriti</a:t>
            </a:r>
            <a:r>
              <a:rPr lang="en-US" dirty="0" smtClean="0"/>
              <a:t>: 69	</a:t>
            </a:r>
          </a:p>
          <a:p>
            <a:pPr>
              <a:buFontTx/>
              <a:buChar char="-"/>
            </a:pPr>
            <a:r>
              <a:rPr lang="en-US" dirty="0" smtClean="0"/>
              <a:t>un </a:t>
            </a:r>
            <a:r>
              <a:rPr lang="en-US" dirty="0" err="1" smtClean="0"/>
              <a:t>parinte</a:t>
            </a:r>
            <a:r>
              <a:rPr lang="en-US" dirty="0" smtClean="0"/>
              <a:t> </a:t>
            </a:r>
            <a:r>
              <a:rPr lang="en-US" dirty="0" err="1" smtClean="0"/>
              <a:t>decedat</a:t>
            </a:r>
            <a:r>
              <a:rPr lang="en-US" dirty="0" smtClean="0"/>
              <a:t>: 20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841 </a:t>
            </a:r>
            <a:r>
              <a:rPr lang="en-US" dirty="0" err="1" smtClean="0"/>
              <a:t>copii</a:t>
            </a:r>
            <a:r>
              <a:rPr lang="en-US" dirty="0" smtClean="0"/>
              <a:t> au </a:t>
            </a:r>
            <a:r>
              <a:rPr lang="en-US" dirty="0" err="1" smtClean="0"/>
              <a:t>cate</a:t>
            </a:r>
            <a:r>
              <a:rPr lang="en-US" dirty="0" smtClean="0"/>
              <a:t> un </a:t>
            </a:r>
            <a:r>
              <a:rPr lang="en-US" dirty="0" err="1" smtClean="0"/>
              <a:t>parinte</a:t>
            </a:r>
            <a:r>
              <a:rPr lang="en-US" dirty="0" smtClean="0"/>
              <a:t> </a:t>
            </a:r>
            <a:r>
              <a:rPr lang="en-US" dirty="0" err="1" smtClean="0"/>
              <a:t>plecat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348 </a:t>
            </a:r>
            <a:r>
              <a:rPr lang="en-US" dirty="0" err="1" smtClean="0"/>
              <a:t>copii</a:t>
            </a:r>
            <a:r>
              <a:rPr lang="en-US" dirty="0" smtClean="0"/>
              <a:t> au </a:t>
            </a:r>
            <a:r>
              <a:rPr lang="en-US" dirty="0" err="1" smtClean="0"/>
              <a:t>ambii</a:t>
            </a:r>
            <a:r>
              <a:rPr lang="en-US" dirty="0" smtClean="0"/>
              <a:t> </a:t>
            </a:r>
            <a:r>
              <a:rPr lang="en-US" dirty="0" err="1" smtClean="0"/>
              <a:t>parinti</a:t>
            </a:r>
            <a:r>
              <a:rPr lang="en-US" dirty="0" smtClean="0"/>
              <a:t> </a:t>
            </a:r>
            <a:r>
              <a:rPr lang="en-US" dirty="0" err="1" smtClean="0"/>
              <a:t>plecati</a:t>
            </a:r>
            <a:endParaRPr lang="ro-R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/>
                <a:latin typeface="Arial" pitchFamily="34" charset="0"/>
                <a:cs typeface="Arial" pitchFamily="34" charset="0"/>
              </a:rPr>
              <a:t>Focus </a:t>
            </a:r>
            <a:r>
              <a:rPr lang="en-US" sz="4000" b="1" dirty="0" err="1" smtClean="0">
                <a:effectLst/>
                <a:latin typeface="Arial" pitchFamily="34" charset="0"/>
                <a:cs typeface="Arial" pitchFamily="34" charset="0"/>
              </a:rPr>
              <a:t>grupuri</a:t>
            </a:r>
            <a:r>
              <a:rPr lang="en-US" sz="4000" b="1" dirty="0" smtClean="0"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lang="en-US" sz="4000" b="1" dirty="0" err="1" smtClean="0">
                <a:effectLst/>
                <a:latin typeface="Arial" pitchFamily="34" charset="0"/>
                <a:cs typeface="Arial" pitchFamily="34" charset="0"/>
              </a:rPr>
              <a:t>scoli</a:t>
            </a:r>
            <a:endParaRPr lang="ro-RO" sz="4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 focus-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grupuri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mixte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(cadre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didactice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elevi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tutori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parinti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din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Liceul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Ivireanu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L.T. Cpt. N.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Plesoianu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CNI M.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Basarab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 focus-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grup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elevi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(16-18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- L.T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Oltchim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1focus-group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cu cadre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didactice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 L.T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Oltchim</a:t>
            </a:r>
            <a:endParaRPr lang="ro-RO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Proiecte\TATI\IMG_506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14775"/>
            <a:ext cx="2362200" cy="1771650"/>
          </a:xfrm>
          <a:prstGeom prst="rect">
            <a:avLst/>
          </a:prstGeom>
          <a:noFill/>
        </p:spPr>
      </p:pic>
      <p:pic>
        <p:nvPicPr>
          <p:cNvPr id="16" name="Picture 4" descr="D:\Proiecte\TATI\IMG_4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8006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effectLst/>
                <a:latin typeface="Arial Rounded MT Bold" pitchFamily="34" charset="0"/>
              </a:rPr>
              <a:t/>
            </a:r>
            <a:br>
              <a:rPr lang="en-US" sz="2700" b="1" dirty="0" smtClean="0">
                <a:effectLst/>
                <a:latin typeface="Arial Rounded MT Bold" pitchFamily="34" charset="0"/>
              </a:rPr>
            </a:br>
            <a:r>
              <a:rPr lang="en-US" sz="3100" b="1" dirty="0" smtClean="0">
                <a:effectLst/>
                <a:latin typeface="Arial" pitchFamily="34" charset="0"/>
                <a:cs typeface="Arial" pitchFamily="34" charset="0"/>
              </a:rPr>
              <a:t>1. Care </a:t>
            </a:r>
            <a:r>
              <a:rPr lang="en-US" sz="3100" b="1" dirty="0" err="1" smtClean="0">
                <a:effectLst/>
                <a:latin typeface="Arial" pitchFamily="34" charset="0"/>
                <a:cs typeface="Arial" pitchFamily="34" charset="0"/>
              </a:rPr>
              <a:t>sunt</a:t>
            </a:r>
            <a:r>
              <a:rPr lang="en-US" sz="31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effectLst/>
                <a:latin typeface="Arial" pitchFamily="34" charset="0"/>
                <a:cs typeface="Arial" pitchFamily="34" charset="0"/>
              </a:rPr>
              <a:t>nevoile</a:t>
            </a:r>
            <a:r>
              <a:rPr lang="en-US" sz="31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effectLst/>
                <a:latin typeface="Arial" pitchFamily="34" charset="0"/>
                <a:cs typeface="Arial" pitchFamily="34" charset="0"/>
              </a:rPr>
              <a:t>copiilor</a:t>
            </a:r>
            <a:r>
              <a:rPr lang="en-US" sz="3100" b="1" dirty="0" smtClean="0">
                <a:effectLst/>
                <a:latin typeface="Arial" pitchFamily="34" charset="0"/>
                <a:cs typeface="Arial" pitchFamily="34" charset="0"/>
              </a:rPr>
              <a:t> cu </a:t>
            </a:r>
            <a:r>
              <a:rPr lang="en-US" sz="3100" b="1" dirty="0" err="1" smtClean="0">
                <a:effectLst/>
                <a:latin typeface="Arial" pitchFamily="34" charset="0"/>
                <a:cs typeface="Arial" pitchFamily="34" charset="0"/>
              </a:rPr>
              <a:t>vârste</a:t>
            </a:r>
            <a:r>
              <a:rPr lang="en-US" sz="31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effectLst/>
                <a:latin typeface="Arial" pitchFamily="34" charset="0"/>
                <a:cs typeface="Arial" pitchFamily="34" charset="0"/>
              </a:rPr>
              <a:t>între</a:t>
            </a:r>
            <a:r>
              <a:rPr lang="en-US" sz="3100" b="1" dirty="0" smtClean="0">
                <a:effectLst/>
                <a:latin typeface="Arial" pitchFamily="34" charset="0"/>
                <a:cs typeface="Arial" pitchFamily="34" charset="0"/>
              </a:rPr>
              <a:t> 12 </a:t>
            </a:r>
            <a:r>
              <a:rPr lang="en-US" sz="3100" b="1" dirty="0" err="1" smtClean="0">
                <a:effectLst/>
                <a:latin typeface="Arial" pitchFamily="34" charset="0"/>
                <a:cs typeface="Arial" pitchFamily="34" charset="0"/>
              </a:rPr>
              <a:t>și</a:t>
            </a:r>
            <a:r>
              <a:rPr lang="en-US" sz="3100" b="1" dirty="0" smtClean="0">
                <a:effectLst/>
                <a:latin typeface="Arial" pitchFamily="34" charset="0"/>
                <a:cs typeface="Arial" pitchFamily="34" charset="0"/>
              </a:rPr>
              <a:t> 19 </a:t>
            </a:r>
            <a:r>
              <a:rPr lang="en-US" sz="3100" b="1" dirty="0" err="1" smtClean="0">
                <a:effectLst/>
                <a:latin typeface="Arial" pitchFamily="34" charset="0"/>
                <a:cs typeface="Arial" pitchFamily="34" charset="0"/>
              </a:rPr>
              <a:t>ani</a:t>
            </a:r>
            <a:r>
              <a:rPr lang="en-US" sz="3100" b="1" dirty="0" smtClean="0">
                <a:effectLst/>
                <a:latin typeface="Arial" pitchFamily="34" charset="0"/>
                <a:cs typeface="Arial" pitchFamily="34" charset="0"/>
              </a:rPr>
              <a:t>?</a:t>
            </a:r>
            <a:r>
              <a:rPr lang="ro-RO" sz="31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o-RO" sz="31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o-RO" sz="2700" dirty="0" smtClean="0">
                <a:latin typeface="Arial Rounded MT Bold" pitchFamily="34" charset="0"/>
              </a:rPr>
              <a:t/>
            </a:r>
            <a:br>
              <a:rPr lang="ro-RO" sz="2700" dirty="0" smtClean="0">
                <a:latin typeface="Arial Rounded MT Bold" pitchFamily="34" charset="0"/>
              </a:rPr>
            </a:br>
            <a:endParaRPr lang="ro-RO" sz="27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Elevii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spun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nevoi materiale (bani, haine, gadgeturi);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dragoste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afectiune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incurajare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indrumare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nevoia de echilibru între nevoile materiale și cele afective;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 nevoia ca părintele care rămâne să fie și prieten și părinte;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 asistență/consiliere în difererite situații specifice;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 nevoia de înțelegere din partea profesorilor;</a:t>
            </a:r>
          </a:p>
          <a:p>
            <a:endParaRPr lang="ro-RO" dirty="0" smtClean="0"/>
          </a:p>
          <a:p>
            <a:endParaRPr lang="ro-RO" dirty="0"/>
          </a:p>
        </p:txBody>
      </p:sp>
      <p:pic>
        <p:nvPicPr>
          <p:cNvPr id="3076" name="Picture 4" descr="D:\Proiecte\TATI\index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74907" y="4419600"/>
            <a:ext cx="1973580" cy="1478280"/>
          </a:xfrm>
          <a:prstGeom prst="rect">
            <a:avLst/>
          </a:prstGeom>
          <a:noFill/>
        </p:spPr>
      </p:pic>
      <p:pic>
        <p:nvPicPr>
          <p:cNvPr id="3075" name="Picture 3" descr="D:\Proiecte\TATI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248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1. Care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sunt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nevoile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copiilor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cu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vârste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între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12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și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19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ani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?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2800" dirty="0" smtClean="0">
                <a:latin typeface="Arial" pitchFamily="34" charset="0"/>
                <a:cs typeface="Arial" pitchFamily="34" charset="0"/>
              </a:rPr>
            </a:br>
            <a:endParaRPr lang="ro-R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8862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u="sng" dirty="0" err="1" smtClean="0">
                <a:latin typeface="Arial" pitchFamily="34" charset="0"/>
                <a:cs typeface="Arial" pitchFamily="34" charset="0"/>
              </a:rPr>
              <a:t>Cadrele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u="sng" dirty="0" err="1" smtClean="0">
                <a:latin typeface="Arial" pitchFamily="34" charset="0"/>
                <a:cs typeface="Arial" pitchFamily="34" charset="0"/>
              </a:rPr>
              <a:t>didactice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 spun:</a:t>
            </a: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 climat de dragoste și afectivitate, protecție (să simtă că are pe cineva ”în spate”, că îi pasă cuiva de el)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nevoia de înțelegere, de siguranță</a:t>
            </a: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 apartenența la un grup;  stimă/autostima și respect;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 să simtă că sunt susținuți (din partea adulților);  nevoia ”afilierii” cu adultul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 au nevoie de modele;  să se confeseze cuiva.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1400" dirty="0" smtClean="0">
                <a:latin typeface="Arial" pitchFamily="34" charset="0"/>
                <a:cs typeface="Arial" pitchFamily="34" charset="0"/>
              </a:rPr>
              <a:t>- de supraveghere, de consiliere școlară;</a:t>
            </a:r>
          </a:p>
          <a:p>
            <a:r>
              <a:rPr lang="ro-RO" sz="1400" dirty="0" smtClean="0">
                <a:latin typeface="Arial" pitchFamily="34" charset="0"/>
                <a:cs typeface="Arial" pitchFamily="34" charset="0"/>
              </a:rPr>
              <a:t>- nevoia de asistență socială pentru consilierea tutorilor deoarece și lor le este greu prin plecarea partenerilor de viață.</a:t>
            </a:r>
          </a:p>
          <a:p>
            <a:r>
              <a:rPr lang="ro-RO" sz="1400" dirty="0" smtClean="0">
                <a:latin typeface="Arial" pitchFamily="34" charset="0"/>
                <a:cs typeface="Arial" pitchFamily="34" charset="0"/>
              </a:rPr>
              <a:t>- politici specifice abordate de M.E.N cu privire la p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roblematica copiilor cu părinții plecați;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-nevoia financiară/materială </a:t>
            </a:r>
            <a:endParaRPr lang="ro-RO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Proiecte\TATI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410199" y="2819400"/>
            <a:ext cx="2782549" cy="1851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1. Care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sunt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nevoile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copiilor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cu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vârste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între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12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și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19 </a:t>
            </a:r>
            <a:r>
              <a:rPr lang="en-US" sz="2800" b="1" dirty="0" err="1" smtClean="0">
                <a:effectLst/>
                <a:latin typeface="Arial" pitchFamily="34" charset="0"/>
                <a:cs typeface="Arial" pitchFamily="34" charset="0"/>
              </a:rPr>
              <a:t>ani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?</a:t>
            </a:r>
            <a:r>
              <a:rPr lang="ro-RO" sz="2800" dirty="0" smtClean="0"/>
              <a:t/>
            </a:r>
            <a:br>
              <a:rPr lang="ro-RO" sz="2800" dirty="0" smtClean="0"/>
            </a:br>
            <a:endParaRPr lang="ro-R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981200"/>
            <a:ext cx="2743200" cy="3352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Parintii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tutorii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spun: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 nevoi materiale;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 nevoia de afecțiune;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-nevoia de haine, mâncare,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- nevoia de educație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Proiecte\TATI\index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0594" y="2286000"/>
            <a:ext cx="3498056" cy="2332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423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>
                <a:effectLst/>
                <a:latin typeface="Arial" pitchFamily="34" charset="0"/>
                <a:cs typeface="Arial" pitchFamily="34" charset="0"/>
              </a:rPr>
              <a:t>2.  </a:t>
            </a:r>
            <a:r>
              <a:rPr lang="pt-PT" sz="2700" b="1" dirty="0" smtClean="0">
                <a:effectLst/>
                <a:latin typeface="Arial" pitchFamily="34" charset="0"/>
                <a:cs typeface="Arial" pitchFamily="34" charset="0"/>
              </a:rPr>
              <a:t>Ce comportamente și moduri trebuie să adopte adulții pentru a satisface aceste nevoi?</a:t>
            </a:r>
            <a:r>
              <a:rPr lang="ro-RO" sz="2400" dirty="0" smtClean="0"/>
              <a:t/>
            </a:r>
            <a:br>
              <a:rPr lang="ro-RO" sz="2400" dirty="0" smtClean="0"/>
            </a:b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657600" cy="5105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29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Elevii</a:t>
            </a:r>
            <a:r>
              <a:rPr lang="en-US" sz="2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spun:</a:t>
            </a:r>
          </a:p>
          <a:p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adulții să muncească;</a:t>
            </a:r>
            <a:endParaRPr lang="ro-RO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să se comporte frumos cu copiii;</a:t>
            </a:r>
            <a:endParaRPr lang="ro-RO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mai multă susținere, implicare în problemele noastre;</a:t>
            </a:r>
            <a:endParaRPr lang="ro-RO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profesorii să vorbească mai mult cu noi;</a:t>
            </a:r>
            <a:endParaRPr lang="ro-RO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sprijin, îndrumare;</a:t>
            </a:r>
            <a:endParaRPr lang="ro-RO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asigurarea nevoilor de hrană (părinții) și să vorbească cu noi ”că ne este greu în anumite privințe” (sentimentale)</a:t>
            </a:r>
            <a:endParaRPr lang="ro-RO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din partea profesorilor și a părinților  - îndrumare în legătură cu relațiile de prietenie;</a:t>
            </a:r>
            <a:endParaRPr lang="ro-RO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diriginții să vorbească mai mult cu noi, să ne înțeleagă;</a:t>
            </a:r>
            <a:endParaRPr lang="ro-RO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să comunice mai des cu noi;</a:t>
            </a:r>
            <a:endParaRPr lang="ro-RO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să se pună în locul nostru.</a:t>
            </a:r>
            <a:endParaRPr lang="ro-RO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o-RO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simt nevoia ca profesorii să îi asculte, să se facă orele de dirigenție;</a:t>
            </a:r>
          </a:p>
          <a:p>
            <a:r>
              <a:rPr lang="ro-RO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P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deschiderea comunicării de la adulți la elevi (</a:t>
            </a:r>
            <a:r>
              <a:rPr lang="pt-PT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răspuns dat de elev)</a:t>
            </a:r>
            <a:endParaRPr lang="ro-RO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o-R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:\Proiecte\TATI\verbal-and-nonverbal-communic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46748" y="2057400"/>
            <a:ext cx="4897252" cy="360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5945</TotalTime>
  <Words>1740</Words>
  <Application>Microsoft Office PowerPoint</Application>
  <PresentationFormat>On-screen Show (4:3)</PresentationFormat>
  <Paragraphs>168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Opulent</vt:lpstr>
      <vt:lpstr>ASOCIATIA  Profamilia, Rm. Vâlcea   </vt:lpstr>
      <vt:lpstr>Scurta statistica despre copiii cu parintii plecati in strainatate, mun. Rm. Valcea</vt:lpstr>
      <vt:lpstr>Scurta statistica despre copiii cu parintii plecati in strainatate, mun. Rm. Valcea</vt:lpstr>
      <vt:lpstr>Alte date despre copiii cu parintii plecati in strainatate</vt:lpstr>
      <vt:lpstr>Focus grupuri in scoli</vt:lpstr>
      <vt:lpstr> 1. Care sunt nevoile copiilor cu vârste între 12 și 19 ani?  </vt:lpstr>
      <vt:lpstr> 1. Care sunt nevoile copiilor cu vârste între 12 și 19 ani? </vt:lpstr>
      <vt:lpstr>1. Care sunt nevoile copiilor cu vârste între 12 și 19 ani? </vt:lpstr>
      <vt:lpstr>   2.  Ce comportamente și moduri trebuie să adopte adulții pentru a satisface aceste nevoi?  </vt:lpstr>
      <vt:lpstr>2.  Ce comportamente și moduri trebuie să adopte adulții pentru a satisface aceste nevoi?</vt:lpstr>
      <vt:lpstr>2.  Ce comportamente și moduri trebuie să adopte adulții pentru a satisface aceste nevoi?</vt:lpstr>
      <vt:lpstr>   3. Ce comportamente și moduri adoptate de adulți blochează sau împiedică satisfacerea acestor nevoi? </vt:lpstr>
      <vt:lpstr>3. Ce comportamente și moduri adoptate de adulți blochează sau împiedică satisfacerea acestor nevoi?</vt:lpstr>
      <vt:lpstr>3. Ce comportamente și moduri adoptate de adulți blochează sau împiedică satisfacerea acestor nevoi?</vt:lpstr>
      <vt:lpstr> 4. Ce i se întâmplă unui copil când o nevoie de tip primar nu este înțeleasă sau este chiar blocată? </vt:lpstr>
      <vt:lpstr>4. Ce i se întâmplă unui copil când o nevoie de tip primar nu este înțeleasă sau este chiar blocată?</vt:lpstr>
      <vt:lpstr>4. Ce i se întâmplă unui copil când o nevoie de tip primar nu este înțeleasă sau este chiar blocată?</vt:lpstr>
      <vt:lpstr>  5. Care sunt prejudecățile care le au adulții față de educația copilului?  </vt:lpstr>
      <vt:lpstr>5. Care sunt prejudecățile care le au adulții față de educația copilului?</vt:lpstr>
      <vt:lpstr>5. Care sunt prejudecățile care le au adulții față de educația copilului?</vt:lpstr>
      <vt:lpstr>Ce putem face?</vt:lpstr>
      <vt:lpstr>Prin…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Mihaela C</dc:creator>
  <cp:lastModifiedBy>Bil</cp:lastModifiedBy>
  <cp:revision>156</cp:revision>
  <dcterms:created xsi:type="dcterms:W3CDTF">2014-03-10T07:53:51Z</dcterms:created>
  <dcterms:modified xsi:type="dcterms:W3CDTF">2014-09-10T19:08:24Z</dcterms:modified>
</cp:coreProperties>
</file>